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272" r:id="rId6"/>
    <p:sldId id="282" r:id="rId7"/>
    <p:sldId id="281" r:id="rId8"/>
    <p:sldId id="277" r:id="rId9"/>
    <p:sldId id="273" r:id="rId10"/>
    <p:sldId id="274" r:id="rId11"/>
    <p:sldId id="276" r:id="rId12"/>
    <p:sldId id="279" r:id="rId13"/>
    <p:sldId id="283" r:id="rId14"/>
    <p:sldId id="284" r:id="rId15"/>
    <p:sldId id="285" r:id="rId16"/>
    <p:sldId id="278" r:id="rId17"/>
    <p:sldId id="286" r:id="rId18"/>
    <p:sldId id="287" r:id="rId19"/>
    <p:sldId id="288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rian Frias" initials="AF" lastIdx="8" clrIdx="0">
    <p:extLst>
      <p:ext uri="{19B8F6BF-5375-455C-9EA6-DF929625EA0E}">
        <p15:presenceInfo xmlns:p15="http://schemas.microsoft.com/office/powerpoint/2012/main" userId="S::afrias@kfriese.com::75c24a30-3f7f-48b4-badf-f3e611d498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497B"/>
    <a:srgbClr val="B1B2B4"/>
    <a:srgbClr val="007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4009B8-2D98-404B-B279-3EABC3C91CB8}" v="27" dt="2021-01-28T19:16:05.9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76" d="100"/>
          <a:sy n="76" d="100"/>
        </p:scale>
        <p:origin x="13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ECA624-0AA0-48C4-8D76-0A742259C5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055C8B-78DF-4FEF-8A75-3166F4F76E6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7BBDDCE-6C7D-4BE3-A2AD-07F02D378DDA}" type="datetimeFigureOut">
              <a:rPr lang="en-US"/>
              <a:pPr>
                <a:defRPr/>
              </a:pPr>
              <a:t>3/5/2021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8A8A094-ACF3-4679-BBE3-E264F08487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6778D76-A944-4274-89C2-DCCCE4ACAC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FBB76-1A15-49C4-8748-FB155FEE8E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6FAE6-4181-49FB-BA31-3325E30191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2F4F6F-C0A7-4F02-A686-49B002AA90C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415CFB73-FF9C-4360-9459-852FC0737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130428"/>
            <a:ext cx="4495800" cy="1470025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3886200"/>
            <a:ext cx="3810000" cy="17526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38CD593-B3DE-44D7-AE9C-5E19823C7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19BD9-5538-4E09-A768-5D1C6B43E217}" type="datetimeFigureOut">
              <a:rPr lang="en-US"/>
              <a:pPr>
                <a:defRPr/>
              </a:pPr>
              <a:t>3/5/2021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AD86139-42BD-444E-804B-E685EA50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EA4E39-5D56-4A35-88FB-EDBE7A0F3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AEE4F-B3B9-408E-B6EA-5A672BBED2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269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2790DA0-7036-433D-8EA4-481A93ED7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31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A732F2-9E73-44C2-B923-AB5810AE3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2040E-E111-4B2F-AF3A-32D1725BDC00}" type="datetimeFigureOut">
              <a:rPr lang="en-US"/>
              <a:pPr>
                <a:defRPr/>
              </a:pPr>
              <a:t>3/5/2021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5B5D0C-65D4-4868-968F-FCE07DBB2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7E4D09-E002-427F-839F-810F0830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C7AC3-4716-45E5-9256-2C1B95F20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6593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70FF0C2-11BA-49F3-A3EB-14A7C0C4A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217989"/>
            <a:ext cx="7772400" cy="1362075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76186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827133-6DCE-4A54-BFB5-56F734CF1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EA1E6-E735-41F8-9D38-39D7A76B1307}" type="datetimeFigureOut">
              <a:rPr lang="en-US"/>
              <a:pPr>
                <a:defRPr/>
              </a:pPr>
              <a:t>3/5/2021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352F90-F49B-4BF1-9934-E8F39414B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E4E991-1640-4B70-B688-147EAA7C1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A6C77-420C-44BF-81AE-E9C5D689A3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274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A06EDF14-B0F1-4E30-B939-A5ECA3BF4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7031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06E8C81-E366-40E9-9A2F-CA0FE8B02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BC311-70BE-4026-8F46-15ACBD1B4A7C}" type="datetimeFigureOut">
              <a:rPr lang="en-US"/>
              <a:pPr>
                <a:defRPr/>
              </a:pPr>
              <a:t>3/5/2021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9ECAAA-C66F-4979-B828-D5978EADE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3EF43F5-E4F3-4D36-8A40-9E7C9465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D0CAE-F7EC-40EC-BD1D-337BE893CA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038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8EC4D4-BC30-488A-A718-4B182FF19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4040188" cy="4221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371600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057400"/>
            <a:ext cx="4041775" cy="4221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7031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53E6625B-2016-4FD9-9616-32F35EA21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D8F59-DEE2-4C13-AADA-79F3D95BF131}" type="datetimeFigureOut">
              <a:rPr lang="en-US"/>
              <a:pPr>
                <a:defRPr/>
              </a:pPr>
              <a:t>3/5/2021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BB0719A8-4259-40B9-979E-4300F57E7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D79913FF-D66C-4915-A8A1-18CAEF28D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B70D0-5EE3-4A41-AE92-B1BB51A3B1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768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A1C882A-A2DA-48AA-B5AB-B959688F3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C5179-7C0B-441A-BB49-8133BFC2A41E}" type="datetimeFigureOut">
              <a:rPr lang="en-US"/>
              <a:pPr>
                <a:defRPr/>
              </a:pPr>
              <a:t>3/5/2021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E66D82-49EF-4F18-BA76-FCC24D02A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322BE96-2BFF-4F20-9207-1983D03C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DF5F6B-BADD-44A4-B4EB-A7D487855C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929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640F9807-BD59-4293-8D02-0246C7215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94A3C1CC-3E4B-46E8-B1EC-E133F35DB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95DD5-E33C-4406-A085-253C3602781D}" type="datetimeFigureOut">
              <a:rPr lang="en-US"/>
              <a:pPr>
                <a:defRPr/>
              </a:pPr>
              <a:t>3/5/2021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0362E05-FE9E-40C9-8CF7-50144819D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F81D467-0875-42DA-85C4-047ED6578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7C6A00-C216-4A29-8AA3-EBF72256CF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546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031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CC4D2-75EB-481B-A86A-F4D765F4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6D973-F648-443C-BD01-7B356A96BC14}" type="datetimeFigureOut">
              <a:rPr lang="en-US"/>
              <a:pPr>
                <a:defRPr/>
              </a:pPr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7334B-04E8-4180-8F74-BCCB896CC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0923E-647D-43A1-9803-6634E012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D8380-6DA0-4026-A98F-8631CDEE7A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364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91790CF-7A89-448C-9166-D23B1B1E657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206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A38AD3E-E447-4D81-8394-6B90F7AC58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9BE3D-F6FD-4600-950E-B157B7D518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EA077E-24DF-4C52-9E1C-5D7189456677}" type="datetimeFigureOut">
              <a:rPr lang="en-US"/>
              <a:pPr>
                <a:defRPr/>
              </a:pPr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4A151-2952-4BAE-BFCE-4EF100F16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A5E21-B404-4BDD-BB7B-5D082E514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6C3BD8E2-E266-4465-9978-C4F9681A5FA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696" r:id="rId6"/>
    <p:sldLayoutId id="2147483703" r:id="rId7"/>
    <p:sldLayoutId id="2147483697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0E497B"/>
          </a:solidFill>
          <a:latin typeface="Century Gothic" pitchFamily="34" charset="0"/>
          <a:ea typeface="Droid Sans" pitchFamily="34" charset="0"/>
          <a:cs typeface="Droid Sans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E497B"/>
          </a:solidFill>
          <a:latin typeface="Century Gothic" pitchFamily="34" charset="0"/>
          <a:cs typeface="Droid San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E497B"/>
          </a:solidFill>
          <a:latin typeface="Century Gothic" pitchFamily="34" charset="0"/>
          <a:cs typeface="Droid San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E497B"/>
          </a:solidFill>
          <a:latin typeface="Century Gothic" pitchFamily="34" charset="0"/>
          <a:cs typeface="Droid San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E497B"/>
          </a:solidFill>
          <a:latin typeface="Century Gothic" pitchFamily="34" charset="0"/>
          <a:cs typeface="Droid San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E497B"/>
          </a:solidFill>
          <a:latin typeface="Century Gothic" pitchFamily="34" charset="0"/>
          <a:cs typeface="Droid San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E497B"/>
          </a:solidFill>
          <a:latin typeface="Century Gothic" pitchFamily="34" charset="0"/>
          <a:cs typeface="Droid San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E497B"/>
          </a:solidFill>
          <a:latin typeface="Century Gothic" pitchFamily="34" charset="0"/>
          <a:cs typeface="Droid San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E497B"/>
          </a:solidFill>
          <a:latin typeface="Century Gothic" pitchFamily="34" charset="0"/>
          <a:cs typeface="Droid San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Helvetica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595959"/>
          </a:solidFill>
          <a:latin typeface="Helvetica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rgbClr val="595959"/>
          </a:solidFill>
          <a:latin typeface="Helvetica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09C07E8-6264-4A9C-9B2B-2CA2198B8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2513" y="4038600"/>
            <a:ext cx="38100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March 3, 2021</a:t>
            </a:r>
          </a:p>
        </p:txBody>
      </p:sp>
      <p:sp>
        <p:nvSpPr>
          <p:cNvPr id="8196" name="TextBox 6">
            <a:extLst>
              <a:ext uri="{FF2B5EF4-FFF2-40B4-BE49-F238E27FC236}">
                <a16:creationId xmlns:a16="http://schemas.microsoft.com/office/drawing/2014/main" id="{A15AED40-DBCC-497B-BE5B-7DD3423CE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406" y="3451371"/>
            <a:ext cx="35907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Helvetica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95959"/>
                </a:solidFill>
                <a:latin typeface="Helvetica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Helvetica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595959"/>
                </a:solidFill>
                <a:latin typeface="Helvetica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Helvetica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Helvetica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Helvetica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Helvetica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Helvetica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E497B"/>
                </a:solidFill>
                <a:latin typeface="Century Gothic" panose="020B0502020202020204" pitchFamily="34" charset="0"/>
              </a:rPr>
              <a:t>Pavement Assessment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BD45EF1-EA55-4B0D-9428-C64DCCCE2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801" y="2215290"/>
            <a:ext cx="4209870" cy="111051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11D4B271-F974-428B-B0DD-1B518CFDA1F5}"/>
              </a:ext>
            </a:extLst>
          </p:cNvPr>
          <p:cNvSpPr txBox="1">
            <a:spLocks/>
          </p:cNvSpPr>
          <p:nvPr/>
        </p:nvSpPr>
        <p:spPr bwMode="auto">
          <a:xfrm>
            <a:off x="5922169" y="5104836"/>
            <a:ext cx="1690687" cy="43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Prepared by: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D114533-E049-481D-A3AE-76C608A3F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464447"/>
            <a:ext cx="2623251" cy="9274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FC6155D-D722-4331-A8BB-4E0CCB51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1143000"/>
          </a:xfrm>
        </p:spPr>
        <p:txBody>
          <a:bodyPr/>
          <a:lstStyle/>
          <a:p>
            <a:r>
              <a:rPr lang="en-US" altLang="en-US" dirty="0"/>
              <a:t>Common Distress Types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798A3-848A-40E7-8686-33158A125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err="1"/>
              <a:t>Ravelling</a:t>
            </a:r>
            <a:r>
              <a:rPr lang="en-US" dirty="0"/>
              <a:t> – loss of gravel from the pavement resulting in a “pock-marked” appearance</a:t>
            </a:r>
            <a:endParaRPr lang="en-US" b="1" u="sng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BF95C36-023F-4D97-80C0-FF59F487B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7175"/>
            <a:ext cx="2590800" cy="683425"/>
          </a:xfrm>
          <a:prstGeom prst="rect">
            <a:avLst/>
          </a:prstGeom>
        </p:spPr>
      </p:pic>
      <p:pic>
        <p:nvPicPr>
          <p:cNvPr id="3" name="Picture 2" descr="A picture containing ground, nature, rock&#10;&#10;Description automatically generated">
            <a:extLst>
              <a:ext uri="{FF2B5EF4-FFF2-40B4-BE49-F238E27FC236}">
                <a16:creationId xmlns:a16="http://schemas.microsoft.com/office/drawing/2014/main" id="{B95A21B5-8376-4502-9902-EEF0C73CE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3200"/>
            <a:ext cx="5334000" cy="299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98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FC6155D-D722-4331-A8BB-4E0CCB51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1143000"/>
          </a:xfrm>
        </p:spPr>
        <p:txBody>
          <a:bodyPr/>
          <a:lstStyle/>
          <a:p>
            <a:r>
              <a:rPr lang="en-US" altLang="en-US" dirty="0"/>
              <a:t>Common Distress Types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798A3-848A-40E7-8686-33158A125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Alligator cracking</a:t>
            </a:r>
            <a:r>
              <a:rPr lang="en-US" dirty="0"/>
              <a:t> – networks of cracks resembling an alligator skin</a:t>
            </a:r>
            <a:endParaRPr lang="en-US" b="1" u="sng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BF95C36-023F-4D97-80C0-FF59F487B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7175"/>
            <a:ext cx="2590800" cy="683425"/>
          </a:xfrm>
          <a:prstGeom prst="rect">
            <a:avLst/>
          </a:prstGeom>
        </p:spPr>
      </p:pic>
      <p:pic>
        <p:nvPicPr>
          <p:cNvPr id="5" name="Picture 4" descr="A picture containing ground, outdoor, hole, curb&#10;&#10;Description automatically generated">
            <a:extLst>
              <a:ext uri="{FF2B5EF4-FFF2-40B4-BE49-F238E27FC236}">
                <a16:creationId xmlns:a16="http://schemas.microsoft.com/office/drawing/2014/main" id="{BF72D792-BBA5-472F-8E67-8C94EBC39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43200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90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FC6155D-D722-4331-A8BB-4E0CCB51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1143000"/>
          </a:xfrm>
        </p:spPr>
        <p:txBody>
          <a:bodyPr/>
          <a:lstStyle/>
          <a:p>
            <a:r>
              <a:rPr lang="en-US" altLang="en-US" dirty="0"/>
              <a:t>Common Distress Types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798A3-848A-40E7-8686-33158A125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Potholes</a:t>
            </a:r>
          </a:p>
          <a:p>
            <a:endParaRPr lang="en-US" b="1" u="sng" dirty="0"/>
          </a:p>
          <a:p>
            <a:endParaRPr lang="en-US" b="1" u="sng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BF95C36-023F-4D97-80C0-FF59F487B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7175"/>
            <a:ext cx="2590800" cy="683425"/>
          </a:xfrm>
          <a:prstGeom prst="rect">
            <a:avLst/>
          </a:prstGeom>
        </p:spPr>
      </p:pic>
      <p:pic>
        <p:nvPicPr>
          <p:cNvPr id="7" name="Picture 6" descr="A picture containing ground, outdoor, nature, hole&#10;&#10;Description automatically generated">
            <a:extLst>
              <a:ext uri="{FF2B5EF4-FFF2-40B4-BE49-F238E27FC236}">
                <a16:creationId xmlns:a16="http://schemas.microsoft.com/office/drawing/2014/main" id="{5D228958-5EB9-4980-A516-B2218A50DE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0" t="27273" r="28410" b="4545"/>
          <a:stretch/>
        </p:blipFill>
        <p:spPr>
          <a:xfrm>
            <a:off x="838200" y="2514600"/>
            <a:ext cx="5334000" cy="363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59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FC6155D-D722-4331-A8BB-4E0CCB51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1143000"/>
          </a:xfrm>
        </p:spPr>
        <p:txBody>
          <a:bodyPr/>
          <a:lstStyle/>
          <a:p>
            <a:r>
              <a:rPr lang="en-US" altLang="en-US" dirty="0"/>
              <a:t>General Repair Strategies</a:t>
            </a:r>
          </a:p>
        </p:txBody>
      </p:sp>
      <p:pic>
        <p:nvPicPr>
          <p:cNvPr id="1026" name="Picture 2" descr="How do potholes form and how to fix them? - Burnaby Blacktop">
            <a:extLst>
              <a:ext uri="{FF2B5EF4-FFF2-40B4-BE49-F238E27FC236}">
                <a16:creationId xmlns:a16="http://schemas.microsoft.com/office/drawing/2014/main" id="{C1481F28-4158-488A-B4AC-5419B293D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67" y="2438400"/>
            <a:ext cx="480560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0991D-39D5-41A9-B544-F00679783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67" y="1752600"/>
            <a:ext cx="3124200" cy="533399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Pothole Spot Repair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627422C-FB2D-44B1-8F90-84D81C4DE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7175"/>
            <a:ext cx="2590800" cy="683425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E310F19-799E-4C27-B10A-71B0FACEB022}"/>
              </a:ext>
            </a:extLst>
          </p:cNvPr>
          <p:cNvSpPr txBox="1">
            <a:spLocks/>
          </p:cNvSpPr>
          <p:nvPr/>
        </p:nvSpPr>
        <p:spPr bwMode="auto">
          <a:xfrm>
            <a:off x="5486400" y="2438400"/>
            <a:ext cx="2743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Cost - ~ $50/SY</a:t>
            </a:r>
          </a:p>
          <a:p>
            <a:pPr marL="0" indent="0">
              <a:buNone/>
              <a:defRPr/>
            </a:pPr>
            <a:r>
              <a:rPr lang="en-US" dirty="0"/>
              <a:t>Typ. Lifespan – indefinite depending on surface condition</a:t>
            </a:r>
          </a:p>
          <a:p>
            <a:pPr>
              <a:buFont typeface="Arial" charset="0"/>
              <a:buChar char="•"/>
              <a:defRPr/>
            </a:pPr>
            <a:endParaRPr lang="en-US" baseline="30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711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FC6155D-D722-4331-A8BB-4E0CCB51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1143000"/>
          </a:xfrm>
        </p:spPr>
        <p:txBody>
          <a:bodyPr/>
          <a:lstStyle/>
          <a:p>
            <a:r>
              <a:rPr lang="en-US" altLang="en-US" dirty="0"/>
              <a:t>General Repair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0991D-39D5-41A9-B544-F00679783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24000"/>
            <a:ext cx="3124200" cy="533399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Asphalt Overlay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627422C-FB2D-44B1-8F90-84D81C4DE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7175"/>
            <a:ext cx="2590800" cy="683425"/>
          </a:xfrm>
          <a:prstGeom prst="rect">
            <a:avLst/>
          </a:prstGeom>
        </p:spPr>
      </p:pic>
      <p:pic>
        <p:nvPicPr>
          <p:cNvPr id="2050" name="Picture 2" descr="Mill and Overlay Paving Management - Norwell Mass">
            <a:extLst>
              <a:ext uri="{FF2B5EF4-FFF2-40B4-BE49-F238E27FC236}">
                <a16:creationId xmlns:a16="http://schemas.microsoft.com/office/drawing/2014/main" id="{35ACA9B0-734C-4F9E-927D-4132F6659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5" b="21777"/>
          <a:stretch/>
        </p:blipFill>
        <p:spPr bwMode="auto">
          <a:xfrm>
            <a:off x="533400" y="22098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579F58D-9364-4DA0-A535-BA1769F3BBB2}"/>
              </a:ext>
            </a:extLst>
          </p:cNvPr>
          <p:cNvSpPr txBox="1">
            <a:spLocks/>
          </p:cNvSpPr>
          <p:nvPr/>
        </p:nvSpPr>
        <p:spPr bwMode="auto">
          <a:xfrm>
            <a:off x="5257800" y="2362200"/>
            <a:ext cx="3124200" cy="53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133851C0-B6F6-46F4-A99F-DF71DADF54AD}"/>
              </a:ext>
            </a:extLst>
          </p:cNvPr>
          <p:cNvSpPr txBox="1">
            <a:spLocks/>
          </p:cNvSpPr>
          <p:nvPr/>
        </p:nvSpPr>
        <p:spPr bwMode="auto">
          <a:xfrm>
            <a:off x="4953000" y="2133600"/>
            <a:ext cx="2743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Cost - ~ $25/SY</a:t>
            </a:r>
          </a:p>
          <a:p>
            <a:pPr marL="0" indent="0">
              <a:buNone/>
              <a:defRPr/>
            </a:pPr>
            <a:r>
              <a:rPr lang="en-US" dirty="0"/>
              <a:t>Typ. Lifespan – About 20 years with proper maintenance</a:t>
            </a:r>
          </a:p>
          <a:p>
            <a:pPr>
              <a:buFont typeface="Arial" charset="0"/>
              <a:buChar char="•"/>
              <a:defRPr/>
            </a:pPr>
            <a:endParaRPr lang="en-US" baseline="30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819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FC6155D-D722-4331-A8BB-4E0CCB51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1143000"/>
          </a:xfrm>
        </p:spPr>
        <p:txBody>
          <a:bodyPr/>
          <a:lstStyle/>
          <a:p>
            <a:r>
              <a:rPr lang="en-US" altLang="en-US" dirty="0"/>
              <a:t>General Repair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0991D-39D5-41A9-B544-F00679783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4495800" cy="533400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Chip Seal (Not Considered)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627422C-FB2D-44B1-8F90-84D81C4DE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7175"/>
            <a:ext cx="2590800" cy="683425"/>
          </a:xfrm>
          <a:prstGeom prst="rect">
            <a:avLst/>
          </a:prstGeom>
        </p:spPr>
      </p:pic>
      <p:pic>
        <p:nvPicPr>
          <p:cNvPr id="3074" name="Picture 2" descr="Chip Seal - BETA Group">
            <a:extLst>
              <a:ext uri="{FF2B5EF4-FFF2-40B4-BE49-F238E27FC236}">
                <a16:creationId xmlns:a16="http://schemas.microsoft.com/office/drawing/2014/main" id="{FB5D63C3-9F0B-423A-95B2-DC0D79410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9403"/>
            <a:ext cx="5486400" cy="268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5B7306D-938E-4003-AAAD-5AE6A0100FD2}"/>
              </a:ext>
            </a:extLst>
          </p:cNvPr>
          <p:cNvSpPr txBox="1">
            <a:spLocks/>
          </p:cNvSpPr>
          <p:nvPr/>
        </p:nvSpPr>
        <p:spPr bwMode="auto">
          <a:xfrm>
            <a:off x="6096000" y="2057400"/>
            <a:ext cx="2743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Cost - ~ $5-8/SY</a:t>
            </a:r>
          </a:p>
          <a:p>
            <a:pPr marL="0" indent="0">
              <a:buNone/>
              <a:defRPr/>
            </a:pPr>
            <a:r>
              <a:rPr lang="en-US" dirty="0"/>
              <a:t>Typ. Lifespan – About 7 years</a:t>
            </a:r>
          </a:p>
          <a:p>
            <a:pPr>
              <a:buFont typeface="Arial" charset="0"/>
              <a:buChar char="•"/>
              <a:defRPr/>
            </a:pPr>
            <a:endParaRPr lang="en-US" baseline="30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197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FC6155D-D722-4331-A8BB-4E0CCB51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1143000"/>
          </a:xfrm>
        </p:spPr>
        <p:txBody>
          <a:bodyPr/>
          <a:lstStyle/>
          <a:p>
            <a:r>
              <a:rPr lang="en-US" altLang="en-US" dirty="0"/>
              <a:t>Questions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627422C-FB2D-44B1-8F90-84D81C4DE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7175"/>
            <a:ext cx="2590800" cy="68342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5061B2-1A8E-4B56-A804-F641A3094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800" y="3352800"/>
            <a:ext cx="4038600" cy="838200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QUESTIONS?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45976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FC6155D-D722-4331-A8BB-4E0CCB51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1143000"/>
          </a:xfrm>
        </p:spPr>
        <p:txBody>
          <a:bodyPr/>
          <a:lstStyle/>
          <a:p>
            <a:r>
              <a:rPr lang="en-US" altLang="en-US" dirty="0"/>
              <a:t>OVERVIEW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2F1D01-481C-4DB4-9415-E09EE1810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Contract for this work authorization executed 11/30/2020</a:t>
            </a:r>
          </a:p>
          <a:p>
            <a:pPr marL="0" indent="0">
              <a:buNone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This work authorization includes visual assessment of street conditions to develop priority ranking for improvements</a:t>
            </a:r>
          </a:p>
          <a:p>
            <a:pPr marL="0" indent="0">
              <a:buNone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Future work authorization will cover final engineering documents for construction contracts and may include other improvements such as drainage or traffic calming (in coordination with City staff)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14853B7-36AC-4BDB-A70E-6B34CC1DA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7175"/>
            <a:ext cx="2590800" cy="6834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FC6155D-D722-4331-A8BB-4E0CCB51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1143000"/>
          </a:xfrm>
        </p:spPr>
        <p:txBody>
          <a:bodyPr/>
          <a:lstStyle/>
          <a:p>
            <a:r>
              <a:rPr lang="en-US" altLang="en-US" dirty="0"/>
              <a:t>OVERVIEW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2F1D01-481C-4DB4-9415-E09EE1810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2850"/>
            <a:ext cx="8229600" cy="4876800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Streets were built by developers in the 1970’s/1980’s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Mostly asphalt streets with some concrete sections where drainage overtops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Per anecdote and observation, most streets were built with a thin two-course surface treatment (chip seal) over native soil (caliche)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Certain streets have been treated with subsequent chip seals over the years as maintenance projects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14853B7-36AC-4BDB-A70E-6B34CC1DA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7175"/>
            <a:ext cx="2590800" cy="683425"/>
          </a:xfrm>
          <a:prstGeom prst="rect">
            <a:avLst/>
          </a:prstGeom>
        </p:spPr>
      </p:pic>
      <p:pic>
        <p:nvPicPr>
          <p:cNvPr id="3" name="Picture 2" descr="A picture containing ground, outdoor, nature, hole&#10;&#10;Description automatically generated">
            <a:extLst>
              <a:ext uri="{FF2B5EF4-FFF2-40B4-BE49-F238E27FC236}">
                <a16:creationId xmlns:a16="http://schemas.microsoft.com/office/drawing/2014/main" id="{EB53109F-636F-4F15-A28E-607B9059AB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0" t="27273" r="28410" b="4545"/>
          <a:stretch/>
        </p:blipFill>
        <p:spPr>
          <a:xfrm>
            <a:off x="2667000" y="4495800"/>
            <a:ext cx="3200400" cy="218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91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FC6155D-D722-4331-A8BB-4E0CCB51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1143000"/>
          </a:xfrm>
        </p:spPr>
        <p:txBody>
          <a:bodyPr/>
          <a:lstStyle/>
          <a:p>
            <a:r>
              <a:rPr lang="en-US" altLang="en-US" dirty="0"/>
              <a:t>METHODOLOGY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2F1D01-481C-4DB4-9415-E09EE1810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Methodology: Based on visual observation of every City maintained street</a:t>
            </a:r>
          </a:p>
          <a:p>
            <a:pPr marL="0" indent="0">
              <a:buNone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Each segment visually observed in the field and severity of different types of pavement distress are graded as well as visual determination of ride quality</a:t>
            </a:r>
          </a:p>
          <a:p>
            <a:pPr marL="0" indent="0">
              <a:buNone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Results are plugged into a formula to compute a Pavement Condition Index (PCI) score of 0-100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C09E701-BD1E-4FAB-A505-750976FA2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7175"/>
            <a:ext cx="2590800" cy="68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08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FC6155D-D722-4331-A8BB-4E0CCB51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1143000"/>
          </a:xfrm>
        </p:spPr>
        <p:txBody>
          <a:bodyPr/>
          <a:lstStyle/>
          <a:p>
            <a:r>
              <a:rPr lang="en-US" altLang="en-US" dirty="0"/>
              <a:t>PCI Evaluation Form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64981FF-737B-4D41-9237-6BC186D48D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9133289"/>
              </p:ext>
            </p:extLst>
          </p:nvPr>
        </p:nvGraphicFramePr>
        <p:xfrm>
          <a:off x="1676400" y="1212850"/>
          <a:ext cx="5943594" cy="5264154"/>
        </p:xfrm>
        <a:graphic>
          <a:graphicData uri="http://schemas.openxmlformats.org/drawingml/2006/table">
            <a:tbl>
              <a:tblPr/>
              <a:tblGrid>
                <a:gridCol w="941293">
                  <a:extLst>
                    <a:ext uri="{9D8B030D-6E8A-4147-A177-3AD203B41FA5}">
                      <a16:colId xmlns:a16="http://schemas.microsoft.com/office/drawing/2014/main" val="1982945684"/>
                    </a:ext>
                  </a:extLst>
                </a:gridCol>
                <a:gridCol w="941293">
                  <a:extLst>
                    <a:ext uri="{9D8B030D-6E8A-4147-A177-3AD203B41FA5}">
                      <a16:colId xmlns:a16="http://schemas.microsoft.com/office/drawing/2014/main" val="3634726889"/>
                    </a:ext>
                  </a:extLst>
                </a:gridCol>
                <a:gridCol w="941293">
                  <a:extLst>
                    <a:ext uri="{9D8B030D-6E8A-4147-A177-3AD203B41FA5}">
                      <a16:colId xmlns:a16="http://schemas.microsoft.com/office/drawing/2014/main" val="1781429539"/>
                    </a:ext>
                  </a:extLst>
                </a:gridCol>
                <a:gridCol w="430305">
                  <a:extLst>
                    <a:ext uri="{9D8B030D-6E8A-4147-A177-3AD203B41FA5}">
                      <a16:colId xmlns:a16="http://schemas.microsoft.com/office/drawing/2014/main" val="262074022"/>
                    </a:ext>
                  </a:extLst>
                </a:gridCol>
                <a:gridCol w="268941">
                  <a:extLst>
                    <a:ext uri="{9D8B030D-6E8A-4147-A177-3AD203B41FA5}">
                      <a16:colId xmlns:a16="http://schemas.microsoft.com/office/drawing/2014/main" val="3321111967"/>
                    </a:ext>
                  </a:extLst>
                </a:gridCol>
                <a:gridCol w="268941">
                  <a:extLst>
                    <a:ext uri="{9D8B030D-6E8A-4147-A177-3AD203B41FA5}">
                      <a16:colId xmlns:a16="http://schemas.microsoft.com/office/drawing/2014/main" val="2177619299"/>
                    </a:ext>
                  </a:extLst>
                </a:gridCol>
                <a:gridCol w="268941">
                  <a:extLst>
                    <a:ext uri="{9D8B030D-6E8A-4147-A177-3AD203B41FA5}">
                      <a16:colId xmlns:a16="http://schemas.microsoft.com/office/drawing/2014/main" val="3286836165"/>
                    </a:ext>
                  </a:extLst>
                </a:gridCol>
                <a:gridCol w="268941">
                  <a:extLst>
                    <a:ext uri="{9D8B030D-6E8A-4147-A177-3AD203B41FA5}">
                      <a16:colId xmlns:a16="http://schemas.microsoft.com/office/drawing/2014/main" val="898957518"/>
                    </a:ext>
                  </a:extLst>
                </a:gridCol>
                <a:gridCol w="268941">
                  <a:extLst>
                    <a:ext uri="{9D8B030D-6E8A-4147-A177-3AD203B41FA5}">
                      <a16:colId xmlns:a16="http://schemas.microsoft.com/office/drawing/2014/main" val="2762993140"/>
                    </a:ext>
                  </a:extLst>
                </a:gridCol>
                <a:gridCol w="268941">
                  <a:extLst>
                    <a:ext uri="{9D8B030D-6E8A-4147-A177-3AD203B41FA5}">
                      <a16:colId xmlns:a16="http://schemas.microsoft.com/office/drawing/2014/main" val="490739314"/>
                    </a:ext>
                  </a:extLst>
                </a:gridCol>
                <a:gridCol w="268941">
                  <a:extLst>
                    <a:ext uri="{9D8B030D-6E8A-4147-A177-3AD203B41FA5}">
                      <a16:colId xmlns:a16="http://schemas.microsoft.com/office/drawing/2014/main" val="1073903997"/>
                    </a:ext>
                  </a:extLst>
                </a:gridCol>
                <a:gridCol w="268941">
                  <a:extLst>
                    <a:ext uri="{9D8B030D-6E8A-4147-A177-3AD203B41FA5}">
                      <a16:colId xmlns:a16="http://schemas.microsoft.com/office/drawing/2014/main" val="1086981578"/>
                    </a:ext>
                  </a:extLst>
                </a:gridCol>
                <a:gridCol w="268941">
                  <a:extLst>
                    <a:ext uri="{9D8B030D-6E8A-4147-A177-3AD203B41FA5}">
                      <a16:colId xmlns:a16="http://schemas.microsoft.com/office/drawing/2014/main" val="3873247761"/>
                    </a:ext>
                  </a:extLst>
                </a:gridCol>
                <a:gridCol w="268941">
                  <a:extLst>
                    <a:ext uri="{9D8B030D-6E8A-4147-A177-3AD203B41FA5}">
                      <a16:colId xmlns:a16="http://schemas.microsoft.com/office/drawing/2014/main" val="4007575897"/>
                    </a:ext>
                  </a:extLst>
                </a:gridCol>
              </a:tblGrid>
              <a:tr h="130415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Flexible Pavement Condition Evaluation Form</a:t>
                      </a:r>
                    </a:p>
                  </a:txBody>
                  <a:tcPr marL="5482" marR="5482" marT="54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516744"/>
                  </a:ext>
                </a:extLst>
              </a:tr>
              <a:tr h="127483">
                <a:tc gridSpan="14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Survey Date:____________________ Evaluated by:____________________ </a:t>
                      </a:r>
                    </a:p>
                  </a:txBody>
                  <a:tcPr marL="5482" marR="5482" marT="54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832909"/>
                  </a:ext>
                </a:extLst>
              </a:tr>
              <a:tr h="230744">
                <a:tc gridSpan="14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Road (Street) Name:_____________________________ Location: from ____________________ to ____________________  </a:t>
                      </a:r>
                    </a:p>
                  </a:txBody>
                  <a:tcPr marL="5482" marR="5482" marT="54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010778"/>
                  </a:ext>
                </a:extLst>
              </a:tr>
              <a:tr h="127483">
                <a:tc gridSpan="14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Section #: _____                    Class of Road (circle one):     freeway     arterial     collector     local</a:t>
                      </a:r>
                    </a:p>
                  </a:txBody>
                  <a:tcPr marL="5482" marR="5482" marT="54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626164"/>
                  </a:ext>
                </a:extLst>
              </a:tr>
              <a:tr h="152980">
                <a:tc rowSpan="2" gridSpan="3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Ride Comfort Rating (at posted speed)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Severity (S</a:t>
                      </a:r>
                      <a:r>
                        <a:rPr lang="en-US" sz="6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Density(D</a:t>
                      </a:r>
                      <a:r>
                        <a:rPr lang="en-US" sz="6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999895"/>
                  </a:ext>
                </a:extLst>
              </a:tr>
              <a:tr h="541801"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Very Slight</a:t>
                      </a:r>
                    </a:p>
                  </a:txBody>
                  <a:tcPr marL="5482" marR="5482" marT="5482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Slight</a:t>
                      </a:r>
                    </a:p>
                  </a:txBody>
                  <a:tcPr marL="5482" marR="5482" marT="5482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Moderate</a:t>
                      </a:r>
                    </a:p>
                  </a:txBody>
                  <a:tcPr marL="5482" marR="5482" marT="5482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Severe</a:t>
                      </a:r>
                    </a:p>
                  </a:txBody>
                  <a:tcPr marL="5482" marR="5482" marT="5482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Very Severe</a:t>
                      </a:r>
                    </a:p>
                  </a:txBody>
                  <a:tcPr marL="5482" marR="5482" marT="5482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Few</a:t>
                      </a:r>
                    </a:p>
                  </a:txBody>
                  <a:tcPr marL="5482" marR="5482" marT="5482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Intermittent</a:t>
                      </a:r>
                    </a:p>
                  </a:txBody>
                  <a:tcPr marL="5482" marR="5482" marT="5482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Frequent</a:t>
                      </a:r>
                    </a:p>
                  </a:txBody>
                  <a:tcPr marL="5482" marR="5482" marT="5482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Extensive</a:t>
                      </a:r>
                    </a:p>
                  </a:txBody>
                  <a:tcPr marL="5482" marR="5482" marT="5482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Throughout</a:t>
                      </a:r>
                    </a:p>
                  </a:txBody>
                  <a:tcPr marL="5482" marR="5482" marT="5482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1644343"/>
                  </a:ext>
                </a:extLst>
              </a:tr>
              <a:tr h="23074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10     9     8     7     6     5     4     3     2     1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&lt;10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10-20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20-40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40-80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&gt;80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8191196"/>
                  </a:ext>
                </a:extLst>
              </a:tr>
              <a:tr h="15298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Pavement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  <a:r>
                        <a:rPr lang="en-US" sz="6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593699"/>
                  </a:ext>
                </a:extLst>
              </a:tr>
              <a:tr h="254966"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 Defects</a:t>
                      </a:r>
                    </a:p>
                  </a:txBody>
                  <a:tcPr marL="5482" marR="5482" marT="54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Raveling &amp; loss of surface aggregate</a:t>
                      </a:r>
                    </a:p>
                  </a:txBody>
                  <a:tcPr marL="5482" marR="5482" marT="5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335055"/>
                  </a:ext>
                </a:extLst>
              </a:tr>
              <a:tr h="25496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Flushing</a:t>
                      </a:r>
                    </a:p>
                  </a:txBody>
                  <a:tcPr marL="5482" marR="5482" marT="5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1561030"/>
                  </a:ext>
                </a:extLst>
              </a:tr>
              <a:tr h="254966">
                <a:tc rowSpan="3" gridSpan="2">
                  <a:txBody>
                    <a:bodyPr/>
                    <a:lstStyle/>
                    <a:p>
                      <a:pPr algn="l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 Deformations</a:t>
                      </a:r>
                    </a:p>
                  </a:txBody>
                  <a:tcPr marL="5482" marR="5482" marT="54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Rippling and Shoving</a:t>
                      </a:r>
                    </a:p>
                  </a:txBody>
                  <a:tcPr marL="5482" marR="5482" marT="5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13660"/>
                  </a:ext>
                </a:extLst>
              </a:tr>
              <a:tr h="25496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Wheel Track Rutting</a:t>
                      </a:r>
                    </a:p>
                  </a:txBody>
                  <a:tcPr marL="5482" marR="5482" marT="5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185863"/>
                  </a:ext>
                </a:extLst>
              </a:tr>
              <a:tr h="25496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Distortion</a:t>
                      </a:r>
                    </a:p>
                  </a:txBody>
                  <a:tcPr marL="5482" marR="5482" marT="5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749554"/>
                  </a:ext>
                </a:extLst>
              </a:tr>
              <a:tr h="254966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Cracking</a:t>
                      </a:r>
                    </a:p>
                  </a:txBody>
                  <a:tcPr marL="5482" marR="5482" marT="5482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Longitudinal Wheel Track</a:t>
                      </a:r>
                    </a:p>
                  </a:txBody>
                  <a:tcPr marL="5482" marR="5482" marT="5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Single and Multiple</a:t>
                      </a:r>
                    </a:p>
                  </a:txBody>
                  <a:tcPr marL="5482" marR="5482" marT="5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7568137"/>
                  </a:ext>
                </a:extLst>
              </a:tr>
              <a:tr h="2549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Alligator</a:t>
                      </a:r>
                    </a:p>
                  </a:txBody>
                  <a:tcPr marL="5482" marR="5482" marT="5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8747231"/>
                  </a:ext>
                </a:extLst>
              </a:tr>
              <a:tr h="2549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Centerline</a:t>
                      </a:r>
                    </a:p>
                  </a:txBody>
                  <a:tcPr marL="5482" marR="5482" marT="5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Single and Multiple</a:t>
                      </a:r>
                    </a:p>
                  </a:txBody>
                  <a:tcPr marL="5482" marR="5482" marT="5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4846366"/>
                  </a:ext>
                </a:extLst>
              </a:tr>
              <a:tr h="2549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Alligator</a:t>
                      </a:r>
                    </a:p>
                  </a:txBody>
                  <a:tcPr marL="5482" marR="5482" marT="5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6767964"/>
                  </a:ext>
                </a:extLst>
              </a:tr>
              <a:tr h="2549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Pavement Edge</a:t>
                      </a:r>
                    </a:p>
                  </a:txBody>
                  <a:tcPr marL="5482" marR="5482" marT="5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Single and Multiple</a:t>
                      </a:r>
                    </a:p>
                  </a:txBody>
                  <a:tcPr marL="5482" marR="5482" marT="5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80276"/>
                  </a:ext>
                </a:extLst>
              </a:tr>
              <a:tr h="2549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Alligator</a:t>
                      </a:r>
                    </a:p>
                  </a:txBody>
                  <a:tcPr marL="5482" marR="5482" marT="5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875454"/>
                  </a:ext>
                </a:extLst>
              </a:tr>
              <a:tr h="2549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Transverse</a:t>
                      </a:r>
                    </a:p>
                  </a:txBody>
                  <a:tcPr marL="5482" marR="5482" marT="5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Half, full and multiple</a:t>
                      </a:r>
                    </a:p>
                  </a:txBody>
                  <a:tcPr marL="5482" marR="5482" marT="5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823005"/>
                  </a:ext>
                </a:extLst>
              </a:tr>
              <a:tr h="2549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Alligator</a:t>
                      </a:r>
                    </a:p>
                  </a:txBody>
                  <a:tcPr marL="5482" marR="5482" marT="5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8876325"/>
                  </a:ext>
                </a:extLst>
              </a:tr>
              <a:tr h="2549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Longitudinal - meander or mid-lane</a:t>
                      </a:r>
                    </a:p>
                  </a:txBody>
                  <a:tcPr marL="5482" marR="5482" marT="5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2" marR="5482" marT="5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7240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2702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FC6155D-D722-4331-A8BB-4E0CCB51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1143000"/>
          </a:xfrm>
        </p:spPr>
        <p:txBody>
          <a:bodyPr/>
          <a:lstStyle/>
          <a:p>
            <a:r>
              <a:rPr lang="en-US" altLang="en-US" dirty="0"/>
              <a:t>What PCI Is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2F1D01-481C-4DB4-9415-E09EE1810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Subjective observation and grading based on the opinion of the person doing the assessment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It accounts for different types of pavement distress (i.e. longitudinal cracking, alligator cracking, raveling,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Different observers could do an assessment and come up with different PCI scores, but rankings should be similar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It is a snapshot in time.  Streets could be reassessed in the future with different results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It is a useful, fairly inexpensive methodology for smaller cities to rank their street condition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F0DD58F-4D28-4F2C-A6C5-69EEBB531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7175"/>
            <a:ext cx="2590800" cy="68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65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FC6155D-D722-4331-A8BB-4E0CCB51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1143000"/>
          </a:xfrm>
        </p:spPr>
        <p:txBody>
          <a:bodyPr/>
          <a:lstStyle/>
          <a:p>
            <a:r>
              <a:rPr lang="en-US" altLang="en-US" dirty="0"/>
              <a:t>What PCI Is Not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2F1D01-481C-4DB4-9415-E09EE1810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Not an objective numerical value based on results from high-tech measurement devices or other specialized instruments, which are expensive</a:t>
            </a:r>
          </a:p>
          <a:p>
            <a:pPr marL="0" indent="0">
              <a:buNone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It does not result in a “pavement design” which considers average daily traffic, heavy truck %, soil borings, subgrade condition, etc.</a:t>
            </a:r>
          </a:p>
          <a:p>
            <a:pPr marL="0" indent="0">
              <a:buNone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Repair strategies identified are general in nature, i.e. crack sealing, overlay, full-depth reconstruction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2928CBB-02D9-4FF3-9878-377B55169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7175"/>
            <a:ext cx="2590800" cy="68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13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FC6155D-D722-4331-A8BB-4E0CCB51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1143000"/>
          </a:xfrm>
        </p:spPr>
        <p:txBody>
          <a:bodyPr/>
          <a:lstStyle/>
          <a:p>
            <a:r>
              <a:rPr lang="en-US" altLang="en-US" dirty="0"/>
              <a:t>Assessment 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798A3-848A-40E7-8686-33158A125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PRIORITY PROJECTS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BF95C36-023F-4D97-80C0-FF59F487B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7175"/>
            <a:ext cx="2590800" cy="683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1CDA23-5620-44F3-A301-BECA618DE19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397" y="2133600"/>
            <a:ext cx="5459206" cy="419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9700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FC6155D-D722-4331-A8BB-4E0CCB51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1143000"/>
          </a:xfrm>
        </p:spPr>
        <p:txBody>
          <a:bodyPr/>
          <a:lstStyle/>
          <a:p>
            <a:r>
              <a:rPr lang="en-US" altLang="en-US" dirty="0"/>
              <a:t>Assessment Results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3ED5C85-A5C2-4BAE-A1F6-3F2752B80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7175"/>
            <a:ext cx="2590800" cy="683425"/>
          </a:xfrm>
          <a:prstGeom prst="rect">
            <a:avLst/>
          </a:prstGeom>
        </p:spPr>
      </p:pic>
      <p:pic>
        <p:nvPicPr>
          <p:cNvPr id="5" name="Content Placeholder 4" descr="Map&#10;&#10;Description automatically generated with low confidence">
            <a:extLst>
              <a:ext uri="{FF2B5EF4-FFF2-40B4-BE49-F238E27FC236}">
                <a16:creationId xmlns:a16="http://schemas.microsoft.com/office/drawing/2014/main" id="{4C467960-8006-4F9E-B19E-2F167F7BE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7772400" cy="5029200"/>
          </a:xfrm>
        </p:spPr>
      </p:pic>
    </p:spTree>
    <p:extLst>
      <p:ext uri="{BB962C8B-B14F-4D97-AF65-F5344CB8AC3E}">
        <p14:creationId xmlns:p14="http://schemas.microsoft.com/office/powerpoint/2010/main" val="489359733"/>
      </p:ext>
    </p:extLst>
  </p:cSld>
  <p:clrMapOvr>
    <a:masterClrMapping/>
  </p:clrMapOvr>
</p:sld>
</file>

<file path=ppt/theme/theme1.xml><?xml version="1.0" encoding="utf-8"?>
<a:theme xmlns:a="http://schemas.openxmlformats.org/drawingml/2006/main" name="KFA 2013 PowerPoint Template - 4x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19947B1B32A44F9E118DC091FB7AB1" ma:contentTypeVersion="9" ma:contentTypeDescription="Create a new document." ma:contentTypeScope="" ma:versionID="5af2d31d59851f6838bbdd5fba0a4a38">
  <xsd:schema xmlns:xsd="http://www.w3.org/2001/XMLSchema" xmlns:xs="http://www.w3.org/2001/XMLSchema" xmlns:p="http://schemas.microsoft.com/office/2006/metadata/properties" xmlns:ns3="f2f9086a-8c41-4f98-91b7-7a3b801a6e68" xmlns:ns4="4b2d9a2d-2fdb-40f4-8bdd-756727a2ba6e" targetNamespace="http://schemas.microsoft.com/office/2006/metadata/properties" ma:root="true" ma:fieldsID="72e8d0dbe3ce4a044322f546dbb289e7" ns3:_="" ns4:_="">
    <xsd:import namespace="f2f9086a-8c41-4f98-91b7-7a3b801a6e68"/>
    <xsd:import namespace="4b2d9a2d-2fdb-40f4-8bdd-756727a2ba6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f9086a-8c41-4f98-91b7-7a3b801a6e6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2d9a2d-2fdb-40f4-8bdd-756727a2ba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7D1F38-7C20-48C9-B7C9-785C77B56744}">
  <ds:schemaRefs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f2f9086a-8c41-4f98-91b7-7a3b801a6e68"/>
    <ds:schemaRef ds:uri="4b2d9a2d-2fdb-40f4-8bdd-756727a2ba6e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C38BBAB-D55F-419C-BA1F-9039D19899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1FC0D8-7C6A-4129-9761-EAED431335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f9086a-8c41-4f98-91b7-7a3b801a6e68"/>
    <ds:schemaRef ds:uri="4b2d9a2d-2fdb-40f4-8bdd-756727a2ba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20210128-Woodcreek Pavement Assessment Results Preliminary Review Presentation</Template>
  <TotalTime>621</TotalTime>
  <Words>751</Words>
  <Application>Microsoft Office PowerPoint</Application>
  <PresentationFormat>On-screen Show (4:3)</PresentationFormat>
  <Paragraphs>267</Paragraphs>
  <Slides>16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Helvetica</vt:lpstr>
      <vt:lpstr>KFA 2013 PowerPoint Template - 4x3</vt:lpstr>
      <vt:lpstr>PowerPoint Presentation</vt:lpstr>
      <vt:lpstr>OVERVIEW </vt:lpstr>
      <vt:lpstr>OVERVIEW </vt:lpstr>
      <vt:lpstr>METHODOLOGY</vt:lpstr>
      <vt:lpstr>PCI Evaluation Form</vt:lpstr>
      <vt:lpstr>What PCI Is </vt:lpstr>
      <vt:lpstr>What PCI Is Not </vt:lpstr>
      <vt:lpstr>Assessment Results</vt:lpstr>
      <vt:lpstr>Assessment Results</vt:lpstr>
      <vt:lpstr>Common Distress Types</vt:lpstr>
      <vt:lpstr>Common Distress Types</vt:lpstr>
      <vt:lpstr>Common Distress Types</vt:lpstr>
      <vt:lpstr>General Repair Strategies</vt:lpstr>
      <vt:lpstr>General Repair Strategies</vt:lpstr>
      <vt:lpstr>General Repair Strategies</vt:lpstr>
      <vt:lpstr>Questions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Woodcreek</dc:title>
  <dc:creator>Ryan Bell</dc:creator>
  <cp:lastModifiedBy>Maureen</cp:lastModifiedBy>
  <cp:revision>28</cp:revision>
  <dcterms:created xsi:type="dcterms:W3CDTF">2021-01-28T17:56:54Z</dcterms:created>
  <dcterms:modified xsi:type="dcterms:W3CDTF">2021-03-05T20:58:44Z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0x0101006C19947B1B32A44F9E118DC091FB7AB1</vt:lpwstr>
  </property>
</Properties>
</file>